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comments/comment2.xml" ContentType="application/vnd.openxmlformats-officedocument.presentationml.comments+xml"/>
  <Override PartName="/ppt/notesSlides/notesSlide5.xml" ContentType="application/vnd.openxmlformats-officedocument.presentationml.notesSlide+xml"/>
  <Override PartName="/ppt/comments/comment3.xml" ContentType="application/vnd.openxmlformats-officedocument.presentationml.comments+xml"/>
  <Override PartName="/ppt/notesSlides/notesSlide6.xml" ContentType="application/vnd.openxmlformats-officedocument.presentationml.notesSlide+xml"/>
  <Override PartName="/ppt/comments/comment4.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5.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6"/>
  </p:notesMasterIdLst>
  <p:sldIdLst>
    <p:sldId id="256" r:id="rId2"/>
    <p:sldId id="257" r:id="rId3"/>
    <p:sldId id="269" r:id="rId4"/>
    <p:sldId id="258" r:id="rId5"/>
    <p:sldId id="259" r:id="rId6"/>
    <p:sldId id="272" r:id="rId7"/>
    <p:sldId id="260" r:id="rId8"/>
    <p:sldId id="261" r:id="rId9"/>
    <p:sldId id="263" r:id="rId10"/>
    <p:sldId id="264" r:id="rId11"/>
    <p:sldId id="265" r:id="rId12"/>
    <p:sldId id="266" r:id="rId13"/>
    <p:sldId id="270" r:id="rId14"/>
    <p:sldId id="271"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lliam Boynton" initials="WVB" lastIdx="1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8" d="100"/>
          <a:sy n="88" d="100"/>
        </p:scale>
        <p:origin x="-2118" y="-7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2-04-06T15:53:00.473" idx="11">
    <p:pos x="3051" y="2832"/>
    <p:text>I suggest changing to (excitation source of the gamma rays)  
Note: gamma-ray is hypenated only when it modifies something else, e.g. gamma-ray detector, but we detect gamma rays.</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2-04-06T15:37:31.825" idx="2">
    <p:pos x="3504" y="1111"/>
    <p:text>add "because we were not sure how to accurately process the data."</p:text>
  </p:cm>
  <p:cm authorId="0" dt="2012-04-06T15:39:39.465" idx="3">
    <p:pos x="4877" y="1488"/>
    <p:text>For all of your maps the long caption will not mean anything to the audience. It is okay to leave them there for a reference, but you should lable them in a way that can be understood, i.e Ca or Ca via old method. (you could put the label in a text box that would cover up the long caption so we would always know where the data came from)</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2-04-06T15:41:15.946" idx="4">
    <p:pos x="1303" y="1872"/>
    <p:text>it is really the "excitation and attenuation" that is assumed equal. (You might want a back up slide that shows our mid latitude Si map to show why we think it is fairly constant.)</p:text>
  </p:cm>
  <p:cm authorId="0" dt="2012-04-06T15:42:43.426" idx="5">
    <p:pos x="2256" y="2784"/>
    <p:text>The average weight percent silicon in the low latitudes is assumed consant in the polar regions on an ice-free basis.</p:text>
  </p:cm>
</p:cmLst>
</file>

<file path=ppt/comments/comment4.xml><?xml version="1.0" encoding="utf-8"?>
<p:cmLst xmlns:a="http://schemas.openxmlformats.org/drawingml/2006/main" xmlns:r="http://schemas.openxmlformats.org/officeDocument/2006/relationships" xmlns:p="http://schemas.openxmlformats.org/presentationml/2006/main">
  <p:cm authorId="0" dt="2012-04-06T15:43:31.089" idx="6">
    <p:pos x="2736" y="2571"/>
    <p:text>too many significant figures. This is 19.9 +/- 0.9</p:text>
  </p:cm>
</p:cmLst>
</file>

<file path=ppt/comments/comment5.xml><?xml version="1.0" encoding="utf-8"?>
<p:cmLst xmlns:a="http://schemas.openxmlformats.org/drawingml/2006/main" xmlns:r="http://schemas.openxmlformats.org/officeDocument/2006/relationships" xmlns:p="http://schemas.openxmlformats.org/presentationml/2006/main">
  <p:cm authorId="0" dt="2012-04-06T15:45:11.993" idx="7">
    <p:pos x="4588" y="747"/>
    <p:text>The color scales on the two maps are different so the camparison doesn't look so good. Can you make the low latitude map with the same color range as the full global map.  Also label the element.</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AA4CCE-EDC7-4420-94DD-735A23C7DC61}" type="datetimeFigureOut">
              <a:rPr lang="en-US" smtClean="0"/>
              <a:t>4/11/2012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179F05-C4C8-4E5F-B1D8-0955E885E0CB}" type="slidenum">
              <a:rPr lang="en-US" smtClean="0"/>
              <a:t>‹#›</a:t>
            </a:fld>
            <a:endParaRPr lang="en-US"/>
          </a:p>
        </p:txBody>
      </p:sp>
    </p:spTree>
    <p:extLst>
      <p:ext uri="{BB962C8B-B14F-4D97-AF65-F5344CB8AC3E}">
        <p14:creationId xmlns:p14="http://schemas.microsoft.com/office/powerpoint/2010/main" val="4209102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179F05-C4C8-4E5F-B1D8-0955E885E0CB}" type="slidenum">
              <a:rPr lang="en-US" smtClean="0"/>
              <a:t>1</a:t>
            </a:fld>
            <a:endParaRPr lang="en-US"/>
          </a:p>
        </p:txBody>
      </p:sp>
    </p:spTree>
    <p:extLst>
      <p:ext uri="{BB962C8B-B14F-4D97-AF65-F5344CB8AC3E}">
        <p14:creationId xmlns:p14="http://schemas.microsoft.com/office/powerpoint/2010/main" val="22708341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179F05-C4C8-4E5F-B1D8-0955E885E0CB}" type="slidenum">
              <a:rPr lang="en-US" smtClean="0"/>
              <a:t>11</a:t>
            </a:fld>
            <a:endParaRPr lang="en-US"/>
          </a:p>
        </p:txBody>
      </p:sp>
    </p:spTree>
    <p:extLst>
      <p:ext uri="{BB962C8B-B14F-4D97-AF65-F5344CB8AC3E}">
        <p14:creationId xmlns:p14="http://schemas.microsoft.com/office/powerpoint/2010/main" val="42354811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179F05-C4C8-4E5F-B1D8-0955E885E0CB}" type="slidenum">
              <a:rPr lang="en-US" smtClean="0"/>
              <a:t>12</a:t>
            </a:fld>
            <a:endParaRPr lang="en-US"/>
          </a:p>
        </p:txBody>
      </p:sp>
    </p:spTree>
    <p:extLst>
      <p:ext uri="{BB962C8B-B14F-4D97-AF65-F5344CB8AC3E}">
        <p14:creationId xmlns:p14="http://schemas.microsoft.com/office/powerpoint/2010/main" val="13819009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179F05-C4C8-4E5F-B1D8-0955E885E0CB}" type="slidenum">
              <a:rPr lang="en-US" smtClean="0"/>
              <a:t>13</a:t>
            </a:fld>
            <a:endParaRPr lang="en-US"/>
          </a:p>
        </p:txBody>
      </p:sp>
    </p:spTree>
    <p:extLst>
      <p:ext uri="{BB962C8B-B14F-4D97-AF65-F5344CB8AC3E}">
        <p14:creationId xmlns:p14="http://schemas.microsoft.com/office/powerpoint/2010/main" val="8818851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179F05-C4C8-4E5F-B1D8-0955E885E0CB}" type="slidenum">
              <a:rPr lang="en-US" smtClean="0"/>
              <a:t>14</a:t>
            </a:fld>
            <a:endParaRPr lang="en-US"/>
          </a:p>
        </p:txBody>
      </p:sp>
    </p:spTree>
    <p:extLst>
      <p:ext uri="{BB962C8B-B14F-4D97-AF65-F5344CB8AC3E}">
        <p14:creationId xmlns:p14="http://schemas.microsoft.com/office/powerpoint/2010/main" val="2425482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179F05-C4C8-4E5F-B1D8-0955E885E0CB}" type="slidenum">
              <a:rPr lang="en-US" smtClean="0"/>
              <a:t>2</a:t>
            </a:fld>
            <a:endParaRPr lang="en-US"/>
          </a:p>
        </p:txBody>
      </p:sp>
    </p:spTree>
    <p:extLst>
      <p:ext uri="{BB962C8B-B14F-4D97-AF65-F5344CB8AC3E}">
        <p14:creationId xmlns:p14="http://schemas.microsoft.com/office/powerpoint/2010/main" val="1733321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179F05-C4C8-4E5F-B1D8-0955E885E0CB}" type="slidenum">
              <a:rPr lang="en-US" smtClean="0"/>
              <a:t>3</a:t>
            </a:fld>
            <a:endParaRPr lang="en-US"/>
          </a:p>
        </p:txBody>
      </p:sp>
    </p:spTree>
    <p:extLst>
      <p:ext uri="{BB962C8B-B14F-4D97-AF65-F5344CB8AC3E}">
        <p14:creationId xmlns:p14="http://schemas.microsoft.com/office/powerpoint/2010/main" val="382826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179F05-C4C8-4E5F-B1D8-0955E885E0CB}" type="slidenum">
              <a:rPr lang="en-US" smtClean="0"/>
              <a:t>4</a:t>
            </a:fld>
            <a:endParaRPr lang="en-US"/>
          </a:p>
        </p:txBody>
      </p:sp>
    </p:spTree>
    <p:extLst>
      <p:ext uri="{BB962C8B-B14F-4D97-AF65-F5344CB8AC3E}">
        <p14:creationId xmlns:p14="http://schemas.microsoft.com/office/powerpoint/2010/main" val="2015174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179F05-C4C8-4E5F-B1D8-0955E885E0CB}" type="slidenum">
              <a:rPr lang="en-US" smtClean="0"/>
              <a:t>5</a:t>
            </a:fld>
            <a:endParaRPr lang="en-US"/>
          </a:p>
        </p:txBody>
      </p:sp>
    </p:spTree>
    <p:extLst>
      <p:ext uri="{BB962C8B-B14F-4D97-AF65-F5344CB8AC3E}">
        <p14:creationId xmlns:p14="http://schemas.microsoft.com/office/powerpoint/2010/main" val="1821736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179F05-C4C8-4E5F-B1D8-0955E885E0CB}" type="slidenum">
              <a:rPr lang="en-US" smtClean="0"/>
              <a:t>7</a:t>
            </a:fld>
            <a:endParaRPr lang="en-US"/>
          </a:p>
        </p:txBody>
      </p:sp>
    </p:spTree>
    <p:extLst>
      <p:ext uri="{BB962C8B-B14F-4D97-AF65-F5344CB8AC3E}">
        <p14:creationId xmlns:p14="http://schemas.microsoft.com/office/powerpoint/2010/main" val="28956265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179F05-C4C8-4E5F-B1D8-0955E885E0CB}" type="slidenum">
              <a:rPr lang="en-US" smtClean="0"/>
              <a:t>8</a:t>
            </a:fld>
            <a:endParaRPr lang="en-US"/>
          </a:p>
        </p:txBody>
      </p:sp>
    </p:spTree>
    <p:extLst>
      <p:ext uri="{BB962C8B-B14F-4D97-AF65-F5344CB8AC3E}">
        <p14:creationId xmlns:p14="http://schemas.microsoft.com/office/powerpoint/2010/main" val="28842457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179F05-C4C8-4E5F-B1D8-0955E885E0CB}" type="slidenum">
              <a:rPr lang="en-US" smtClean="0"/>
              <a:t>9</a:t>
            </a:fld>
            <a:endParaRPr lang="en-US"/>
          </a:p>
        </p:txBody>
      </p:sp>
    </p:spTree>
    <p:extLst>
      <p:ext uri="{BB962C8B-B14F-4D97-AF65-F5344CB8AC3E}">
        <p14:creationId xmlns:p14="http://schemas.microsoft.com/office/powerpoint/2010/main" val="12468851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179F05-C4C8-4E5F-B1D8-0955E885E0CB}" type="slidenum">
              <a:rPr lang="en-US" smtClean="0"/>
              <a:t>10</a:t>
            </a:fld>
            <a:endParaRPr lang="en-US"/>
          </a:p>
        </p:txBody>
      </p:sp>
    </p:spTree>
    <p:extLst>
      <p:ext uri="{BB962C8B-B14F-4D97-AF65-F5344CB8AC3E}">
        <p14:creationId xmlns:p14="http://schemas.microsoft.com/office/powerpoint/2010/main" val="3127262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37C34E7-2B59-41F4-9F6E-3B67F337EA31}" type="datetimeFigureOut">
              <a:rPr lang="en-US" smtClean="0"/>
              <a:pPr/>
              <a:t>4/11/2012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8860EF-472B-48AB-99E1-C1F52E9DC93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7C34E7-2B59-41F4-9F6E-3B67F337EA31}" type="datetimeFigureOut">
              <a:rPr lang="en-US" smtClean="0"/>
              <a:pPr/>
              <a:t>4/11/2012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8860EF-472B-48AB-99E1-C1F52E9DC93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7C34E7-2B59-41F4-9F6E-3B67F337EA31}" type="datetimeFigureOut">
              <a:rPr lang="en-US" smtClean="0"/>
              <a:pPr/>
              <a:t>4/11/2012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8860EF-472B-48AB-99E1-C1F52E9DC93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7C34E7-2B59-41F4-9F6E-3B67F337EA31}" type="datetimeFigureOut">
              <a:rPr lang="en-US" smtClean="0"/>
              <a:pPr/>
              <a:t>4/11/2012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8860EF-472B-48AB-99E1-C1F52E9DC93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7C34E7-2B59-41F4-9F6E-3B67F337EA31}" type="datetimeFigureOut">
              <a:rPr lang="en-US" smtClean="0"/>
              <a:pPr/>
              <a:t>4/11/2012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8860EF-472B-48AB-99E1-C1F52E9DC93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37C34E7-2B59-41F4-9F6E-3B67F337EA31}" type="datetimeFigureOut">
              <a:rPr lang="en-US" smtClean="0"/>
              <a:pPr/>
              <a:t>4/11/2012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8860EF-472B-48AB-99E1-C1F52E9DC93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37C34E7-2B59-41F4-9F6E-3B67F337EA31}" type="datetimeFigureOut">
              <a:rPr lang="en-US" smtClean="0"/>
              <a:pPr/>
              <a:t>4/11/2012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8860EF-472B-48AB-99E1-C1F52E9DC93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7C34E7-2B59-41F4-9F6E-3B67F337EA31}" type="datetimeFigureOut">
              <a:rPr lang="en-US" smtClean="0"/>
              <a:pPr/>
              <a:t>4/11/2012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8860EF-472B-48AB-99E1-C1F52E9DC93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7C34E7-2B59-41F4-9F6E-3B67F337EA31}" type="datetimeFigureOut">
              <a:rPr lang="en-US" smtClean="0"/>
              <a:pPr/>
              <a:t>4/11/2012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8860EF-472B-48AB-99E1-C1F52E9DC93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7C34E7-2B59-41F4-9F6E-3B67F337EA31}" type="datetimeFigureOut">
              <a:rPr lang="en-US" smtClean="0"/>
              <a:pPr/>
              <a:t>4/11/2012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8860EF-472B-48AB-99E1-C1F52E9DC93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7C34E7-2B59-41F4-9F6E-3B67F337EA31}" type="datetimeFigureOut">
              <a:rPr lang="en-US" smtClean="0"/>
              <a:pPr/>
              <a:t>4/11/2012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8860EF-472B-48AB-99E1-C1F52E9DC93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7C34E7-2B59-41F4-9F6E-3B67F337EA31}" type="datetimeFigureOut">
              <a:rPr lang="en-US" smtClean="0"/>
              <a:pPr/>
              <a:t>4/11/2012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8860EF-472B-48AB-99E1-C1F52E9DC93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omments" Target="../comments/comment2.xml"/></Relationships>
</file>

<file path=ppt/slides/_rels/slide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omments" Target="../comments/comment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omments" Target="../comments/comment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comments" Target="../comments/comment5.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normAutofit fontScale="90000"/>
          </a:bodyPr>
          <a:lstStyle/>
          <a:p>
            <a:pPr algn="l"/>
            <a:r>
              <a:rPr lang="en-US" dirty="0" smtClean="0"/>
              <a:t>Determining the Elemental Composition of the Polar Latitudes of Mars using Gamma Ray Spectroscopy Data from the 2001 Mars Odyssey Investigation</a:t>
            </a:r>
            <a:endParaRPr lang="en-US" dirty="0"/>
          </a:p>
        </p:txBody>
      </p:sp>
      <p:sp>
        <p:nvSpPr>
          <p:cNvPr id="3" name="Subtitle 2"/>
          <p:cNvSpPr>
            <a:spLocks noGrp="1"/>
          </p:cNvSpPr>
          <p:nvPr>
            <p:ph type="subTitle" idx="1"/>
          </p:nvPr>
        </p:nvSpPr>
        <p:spPr>
          <a:xfrm>
            <a:off x="533400" y="4114800"/>
            <a:ext cx="6400800" cy="1752600"/>
          </a:xfrm>
        </p:spPr>
        <p:txBody>
          <a:bodyPr>
            <a:normAutofit fontScale="92500"/>
          </a:bodyPr>
          <a:lstStyle/>
          <a:p>
            <a:pPr algn="l"/>
            <a:r>
              <a:rPr lang="en-US" dirty="0" smtClean="0"/>
              <a:t>Brett Courtright</a:t>
            </a:r>
          </a:p>
          <a:p>
            <a:pPr algn="l"/>
            <a:r>
              <a:rPr lang="en-US" dirty="0" smtClean="0"/>
              <a:t>Mentors: Bill Boynton and Dave </a:t>
            </a:r>
            <a:r>
              <a:rPr lang="en-US" dirty="0" err="1" smtClean="0"/>
              <a:t>Hamara</a:t>
            </a:r>
            <a:endParaRPr lang="en-US" dirty="0" smtClean="0"/>
          </a:p>
          <a:p>
            <a:pPr algn="l"/>
            <a:r>
              <a:rPr lang="en-US" dirty="0" smtClean="0"/>
              <a:t>21 April 2012</a:t>
            </a:r>
            <a:endParaRPr lang="en-US" dirty="0"/>
          </a:p>
        </p:txBody>
      </p:sp>
      <p:pic>
        <p:nvPicPr>
          <p:cNvPr id="1028" name="Picture 4" descr="C:\Users\brettaec\Desktop\mars.gif"/>
          <p:cNvPicPr>
            <a:picLocks noChangeAspect="1" noChangeArrowheads="1"/>
          </p:cNvPicPr>
          <p:nvPr/>
        </p:nvPicPr>
        <p:blipFill>
          <a:blip r:embed="rId3" cstate="print"/>
          <a:srcRect/>
          <a:stretch>
            <a:fillRect/>
          </a:stretch>
        </p:blipFill>
        <p:spPr bwMode="auto">
          <a:xfrm>
            <a:off x="6705600" y="4419600"/>
            <a:ext cx="2438400" cy="24384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p:txBody>
          <a:bodyPr>
            <a:normAutofit lnSpcReduction="10000"/>
          </a:bodyPr>
          <a:lstStyle/>
          <a:p>
            <a:r>
              <a:rPr lang="en-US" dirty="0" smtClean="0"/>
              <a:t>Less uncertainty in the original masked map than in the new map.</a:t>
            </a:r>
          </a:p>
          <a:p>
            <a:r>
              <a:rPr lang="en-US" dirty="0" smtClean="0"/>
              <a:t>Therefore, we would like to “stitch” the original mid-latitude map with the polar latitudes of the new map. </a:t>
            </a:r>
          </a:p>
          <a:p>
            <a:r>
              <a:rPr lang="en-US" dirty="0" smtClean="0"/>
              <a:t>This provides a smaller uncertainty in           the mid-latitudes but at the same                time represents the polar            concentrations.</a:t>
            </a:r>
            <a:endParaRPr lang="en-US" dirty="0"/>
          </a:p>
        </p:txBody>
      </p:sp>
      <p:pic>
        <p:nvPicPr>
          <p:cNvPr id="4" name="Picture 4" descr="C:\Users\brettaec\Desktop\mars.gif"/>
          <p:cNvPicPr>
            <a:picLocks noChangeAspect="1" noChangeArrowheads="1"/>
          </p:cNvPicPr>
          <p:nvPr/>
        </p:nvPicPr>
        <p:blipFill>
          <a:blip r:embed="rId3" cstate="print"/>
          <a:srcRect/>
          <a:stretch>
            <a:fillRect/>
          </a:stretch>
        </p:blipFill>
        <p:spPr bwMode="auto">
          <a:xfrm>
            <a:off x="6705600" y="4419600"/>
            <a:ext cx="2438400" cy="2438400"/>
          </a:xfrm>
          <a:prstGeom prst="rect">
            <a:avLst/>
          </a:prstGeom>
          <a:noFill/>
        </p:spPr>
      </p:pic>
    </p:spTree>
    <p:extLst>
      <p:ext uri="{BB962C8B-B14F-4D97-AF65-F5344CB8AC3E}">
        <p14:creationId xmlns:p14="http://schemas.microsoft.com/office/powerpoint/2010/main" val="20845164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a:xfrm>
            <a:off x="457200" y="1219200"/>
            <a:ext cx="8229600" cy="4525963"/>
          </a:xfrm>
        </p:spPr>
        <p:txBody>
          <a:bodyPr/>
          <a:lstStyle/>
          <a:p>
            <a:r>
              <a:rPr lang="en-US" dirty="0" smtClean="0"/>
              <a:t>Two maps “stitched” together.</a:t>
            </a:r>
            <a:endParaRPr lang="en-US"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b="43333"/>
          <a:stretch>
            <a:fillRect/>
          </a:stretch>
        </p:blipFill>
        <p:spPr bwMode="auto">
          <a:xfrm>
            <a:off x="1165412" y="1905000"/>
            <a:ext cx="6813176"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095500" y="1752600"/>
            <a:ext cx="4953000" cy="369332"/>
          </a:xfrm>
          <a:prstGeom prst="rect">
            <a:avLst/>
          </a:prstGeom>
          <a:solidFill>
            <a:schemeClr val="bg1"/>
          </a:solidFill>
        </p:spPr>
        <p:txBody>
          <a:bodyPr wrap="square" rtlCol="0">
            <a:spAutoFit/>
          </a:bodyPr>
          <a:lstStyle/>
          <a:p>
            <a:pPr algn="ctr"/>
            <a:r>
              <a:rPr lang="en-US" dirty="0" err="1" smtClean="0"/>
              <a:t>Ca</a:t>
            </a:r>
            <a:r>
              <a:rPr lang="en-US" dirty="0" smtClean="0"/>
              <a:t>, new method and old method stitched together</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Users\brettaec\Desktop\mars.gif"/>
          <p:cNvPicPr>
            <a:picLocks noChangeAspect="1" noChangeArrowheads="1"/>
          </p:cNvPicPr>
          <p:nvPr/>
        </p:nvPicPr>
        <p:blipFill>
          <a:blip r:embed="rId3" cstate="print"/>
          <a:srcRect/>
          <a:stretch>
            <a:fillRect/>
          </a:stretch>
        </p:blipFill>
        <p:spPr bwMode="auto">
          <a:xfrm>
            <a:off x="6705600" y="4419600"/>
            <a:ext cx="2438400" cy="2438400"/>
          </a:xfrm>
          <a:prstGeom prst="rect">
            <a:avLst/>
          </a:prstGeom>
          <a:noFill/>
        </p:spPr>
      </p:pic>
      <p:sp>
        <p:nvSpPr>
          <p:cNvPr id="2" name="Title 1"/>
          <p:cNvSpPr>
            <a:spLocks noGrp="1"/>
          </p:cNvSpPr>
          <p:nvPr>
            <p:ph type="title"/>
          </p:nvPr>
        </p:nvSpPr>
        <p:spPr/>
        <p:txBody>
          <a:bodyPr/>
          <a:lstStyle/>
          <a:p>
            <a:r>
              <a:rPr lang="en-US" dirty="0" smtClean="0"/>
              <a:t>Applications of Results</a:t>
            </a:r>
            <a:endParaRPr lang="en-US" dirty="0"/>
          </a:p>
        </p:txBody>
      </p:sp>
      <p:sp>
        <p:nvSpPr>
          <p:cNvPr id="3" name="Content Placeholder 2"/>
          <p:cNvSpPr>
            <a:spLocks noGrp="1"/>
          </p:cNvSpPr>
          <p:nvPr>
            <p:ph idx="1"/>
          </p:nvPr>
        </p:nvSpPr>
        <p:spPr/>
        <p:txBody>
          <a:bodyPr/>
          <a:lstStyle/>
          <a:p>
            <a:r>
              <a:rPr lang="en-US" dirty="0" smtClean="0"/>
              <a:t>Maps made for Ca, Fe, </a:t>
            </a:r>
            <a:r>
              <a:rPr lang="en-US" dirty="0" err="1" smtClean="0"/>
              <a:t>Cl</a:t>
            </a:r>
            <a:r>
              <a:rPr lang="en-US" dirty="0" smtClean="0"/>
              <a:t>, S, Si, Al</a:t>
            </a:r>
          </a:p>
          <a:p>
            <a:r>
              <a:rPr lang="en-US" dirty="0" smtClean="0"/>
              <a:t>With useful data at the poles, trends can be observed in the poles that might not be seen in the mid-latitudes.</a:t>
            </a:r>
          </a:p>
          <a:p>
            <a:r>
              <a:rPr lang="en-US" dirty="0" smtClean="0"/>
              <a:t>For instance, the next two slides show that the Fe to S correlation is stronger in the           polar latitudes than in the                             mid-latitudes.</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Applications of Results</a:t>
            </a:r>
            <a:endParaRPr lang="en-US" dirty="0"/>
          </a:p>
        </p:txBody>
      </p:sp>
      <p:sp>
        <p:nvSpPr>
          <p:cNvPr id="3" name="Content Placeholder 2"/>
          <p:cNvSpPr>
            <a:spLocks noGrp="1"/>
          </p:cNvSpPr>
          <p:nvPr>
            <p:ph idx="1"/>
          </p:nvPr>
        </p:nvSpPr>
        <p:spPr>
          <a:xfrm>
            <a:off x="457200" y="1219200"/>
            <a:ext cx="8229600" cy="4525963"/>
          </a:xfrm>
        </p:spPr>
        <p:txBody>
          <a:bodyPr/>
          <a:lstStyle/>
          <a:p>
            <a:r>
              <a:rPr lang="en-US" dirty="0" smtClean="0"/>
              <a:t>S to Fe correlation in mid-latitudes</a:t>
            </a:r>
          </a:p>
          <a:p>
            <a:endParaRPr lang="en-US" dirty="0" smtClean="0"/>
          </a:p>
          <a:p>
            <a:endParaRPr lang="en-US" dirty="0" smtClean="0"/>
          </a:p>
          <a:p>
            <a:pPr lvl="8"/>
            <a:endParaRPr lang="en-US" dirty="0"/>
          </a:p>
        </p:txBody>
      </p:sp>
      <p:sp>
        <p:nvSpPr>
          <p:cNvPr id="5" name="TextBox 4"/>
          <p:cNvSpPr txBox="1"/>
          <p:nvPr/>
        </p:nvSpPr>
        <p:spPr>
          <a:xfrm>
            <a:off x="6858000" y="3048000"/>
            <a:ext cx="2133600" cy="523220"/>
          </a:xfrm>
          <a:prstGeom prst="rect">
            <a:avLst/>
          </a:prstGeom>
          <a:noFill/>
        </p:spPr>
        <p:txBody>
          <a:bodyPr wrap="square" rtlCol="0">
            <a:spAutoFit/>
          </a:bodyPr>
          <a:lstStyle/>
          <a:p>
            <a:r>
              <a:rPr lang="en-US" sz="2800" b="1" dirty="0" smtClean="0"/>
              <a:t>R</a:t>
            </a:r>
            <a:r>
              <a:rPr lang="en-US" sz="2800" b="1" baseline="30000" dirty="0" smtClean="0"/>
              <a:t>2 </a:t>
            </a:r>
            <a:r>
              <a:rPr lang="en-US" sz="2800" b="1" dirty="0" smtClean="0"/>
              <a:t>= 0.03739</a:t>
            </a:r>
            <a:endParaRPr lang="en-US" sz="2800" b="1"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981200"/>
            <a:ext cx="6434418"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24138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Applications of Results</a:t>
            </a:r>
            <a:endParaRPr lang="en-US" dirty="0"/>
          </a:p>
        </p:txBody>
      </p:sp>
      <p:sp>
        <p:nvSpPr>
          <p:cNvPr id="3" name="Content Placeholder 2"/>
          <p:cNvSpPr>
            <a:spLocks noGrp="1"/>
          </p:cNvSpPr>
          <p:nvPr>
            <p:ph idx="1"/>
          </p:nvPr>
        </p:nvSpPr>
        <p:spPr>
          <a:xfrm>
            <a:off x="457200" y="1219200"/>
            <a:ext cx="8229600" cy="4525963"/>
          </a:xfrm>
        </p:spPr>
        <p:txBody>
          <a:bodyPr/>
          <a:lstStyle/>
          <a:p>
            <a:r>
              <a:rPr lang="en-US" dirty="0" smtClean="0"/>
              <a:t>S to Fe correlation in polar regions</a:t>
            </a:r>
          </a:p>
          <a:p>
            <a:endParaRPr lang="en-US" dirty="0" smtClean="0"/>
          </a:p>
          <a:p>
            <a:endParaRPr lang="en-US" dirty="0" smtClean="0"/>
          </a:p>
          <a:p>
            <a:pPr lvl="8"/>
            <a:endParaRPr lang="en-US"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168" y="1866900"/>
            <a:ext cx="6767232"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781800" y="2971800"/>
            <a:ext cx="2133600" cy="523220"/>
          </a:xfrm>
          <a:prstGeom prst="rect">
            <a:avLst/>
          </a:prstGeom>
          <a:noFill/>
        </p:spPr>
        <p:txBody>
          <a:bodyPr wrap="square" rtlCol="0">
            <a:spAutoFit/>
          </a:bodyPr>
          <a:lstStyle/>
          <a:p>
            <a:r>
              <a:rPr lang="en-US" sz="2800" b="1" dirty="0" smtClean="0"/>
              <a:t>R</a:t>
            </a:r>
            <a:r>
              <a:rPr lang="en-US" sz="2800" b="1" baseline="30000" dirty="0" smtClean="0"/>
              <a:t>2 </a:t>
            </a:r>
            <a:r>
              <a:rPr lang="en-US" sz="2800" b="1" dirty="0" smtClean="0"/>
              <a:t>= 0.41228</a:t>
            </a:r>
            <a:endParaRPr lang="en-US" sz="2800" b="1" dirty="0"/>
          </a:p>
        </p:txBody>
      </p:sp>
      <p:sp>
        <p:nvSpPr>
          <p:cNvPr id="4" name="TextBox 3"/>
          <p:cNvSpPr txBox="1"/>
          <p:nvPr/>
        </p:nvSpPr>
        <p:spPr>
          <a:xfrm>
            <a:off x="5486400" y="4410670"/>
            <a:ext cx="3352800" cy="923330"/>
          </a:xfrm>
          <a:prstGeom prst="rect">
            <a:avLst/>
          </a:prstGeom>
          <a:noFill/>
        </p:spPr>
        <p:txBody>
          <a:bodyPr wrap="square" rtlCol="0">
            <a:spAutoFit/>
          </a:bodyPr>
          <a:lstStyle/>
          <a:p>
            <a:r>
              <a:rPr lang="en-US" dirty="0" smtClean="0"/>
              <a:t>Note: the black dots represent the mid-latitude data points and are not included in this fit.  </a:t>
            </a:r>
            <a:endParaRPr lang="en-US" dirty="0"/>
          </a:p>
        </p:txBody>
      </p:sp>
    </p:spTree>
    <p:extLst>
      <p:ext uri="{BB962C8B-B14F-4D97-AF65-F5344CB8AC3E}">
        <p14:creationId xmlns:p14="http://schemas.microsoft.com/office/powerpoint/2010/main" val="8708042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Users\brettaec\Desktop\mars.gif"/>
          <p:cNvPicPr>
            <a:picLocks noChangeAspect="1" noChangeArrowheads="1"/>
          </p:cNvPicPr>
          <p:nvPr/>
        </p:nvPicPr>
        <p:blipFill>
          <a:blip r:embed="rId3" cstate="print"/>
          <a:srcRect/>
          <a:stretch>
            <a:fillRect/>
          </a:stretch>
        </p:blipFill>
        <p:spPr bwMode="auto">
          <a:xfrm>
            <a:off x="6705600" y="4419600"/>
            <a:ext cx="2438400" cy="2438400"/>
          </a:xfrm>
          <a:prstGeom prst="rect">
            <a:avLst/>
          </a:prstGeom>
          <a:noFill/>
        </p:spPr>
      </p:pic>
      <p:sp>
        <p:nvSpPr>
          <p:cNvPr id="2" name="Title 1"/>
          <p:cNvSpPr>
            <a:spLocks noGrp="1"/>
          </p:cNvSpPr>
          <p:nvPr>
            <p:ph type="title"/>
          </p:nvPr>
        </p:nvSpPr>
        <p:spPr/>
        <p:txBody>
          <a:bodyPr/>
          <a:lstStyle/>
          <a:p>
            <a:r>
              <a:rPr lang="en-US" dirty="0" smtClean="0"/>
              <a:t>Problem Statement</a:t>
            </a:r>
            <a:endParaRPr lang="en-US" dirty="0"/>
          </a:p>
        </p:txBody>
      </p:sp>
      <p:sp>
        <p:nvSpPr>
          <p:cNvPr id="3" name="Content Placeholder 2"/>
          <p:cNvSpPr>
            <a:spLocks noGrp="1"/>
          </p:cNvSpPr>
          <p:nvPr>
            <p:ph idx="1"/>
          </p:nvPr>
        </p:nvSpPr>
        <p:spPr/>
        <p:txBody>
          <a:bodyPr>
            <a:normAutofit/>
          </a:bodyPr>
          <a:lstStyle/>
          <a:p>
            <a:r>
              <a:rPr lang="en-US" dirty="0"/>
              <a:t>Elements in the Martian regolith (surface soil) </a:t>
            </a:r>
            <a:r>
              <a:rPr lang="en-US" dirty="0" smtClean="0"/>
              <a:t>emit gamma-rays due to cosmic-ray excitation. </a:t>
            </a:r>
          </a:p>
          <a:p>
            <a:r>
              <a:rPr lang="en-US" dirty="0" smtClean="0"/>
              <a:t>These gamma rays are then detected by a gamma-ray spectrometer (GRS) aboard the Mars Odyssey satellite.</a:t>
            </a:r>
          </a:p>
          <a:p>
            <a:r>
              <a:rPr lang="en-US" dirty="0" smtClean="0"/>
              <a:t>The GRS instrument counts the                 number of gamma rays as well as            detects their energies.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Users\brettaec\Desktop\mars.gif"/>
          <p:cNvPicPr>
            <a:picLocks noChangeAspect="1" noChangeArrowheads="1"/>
          </p:cNvPicPr>
          <p:nvPr/>
        </p:nvPicPr>
        <p:blipFill>
          <a:blip r:embed="rId3" cstate="print"/>
          <a:srcRect/>
          <a:stretch>
            <a:fillRect/>
          </a:stretch>
        </p:blipFill>
        <p:spPr bwMode="auto">
          <a:xfrm>
            <a:off x="6705600" y="4419600"/>
            <a:ext cx="2438400" cy="2438400"/>
          </a:xfrm>
          <a:prstGeom prst="rect">
            <a:avLst/>
          </a:prstGeom>
          <a:noFill/>
        </p:spPr>
      </p:pic>
      <p:sp>
        <p:nvSpPr>
          <p:cNvPr id="2" name="Title 1"/>
          <p:cNvSpPr>
            <a:spLocks noGrp="1"/>
          </p:cNvSpPr>
          <p:nvPr>
            <p:ph type="title"/>
          </p:nvPr>
        </p:nvSpPr>
        <p:spPr/>
        <p:txBody>
          <a:bodyPr/>
          <a:lstStyle/>
          <a:p>
            <a:r>
              <a:rPr lang="en-US" dirty="0" smtClean="0"/>
              <a:t>Problem Statement</a:t>
            </a:r>
            <a:endParaRPr lang="en-US" dirty="0"/>
          </a:p>
        </p:txBody>
      </p:sp>
      <p:sp>
        <p:nvSpPr>
          <p:cNvPr id="3" name="Content Placeholder 2"/>
          <p:cNvSpPr>
            <a:spLocks noGrp="1"/>
          </p:cNvSpPr>
          <p:nvPr>
            <p:ph idx="1"/>
          </p:nvPr>
        </p:nvSpPr>
        <p:spPr>
          <a:xfrm>
            <a:off x="457200" y="1600200"/>
            <a:ext cx="8229600" cy="4800600"/>
          </a:xfrm>
        </p:spPr>
        <p:txBody>
          <a:bodyPr>
            <a:normAutofit/>
          </a:bodyPr>
          <a:lstStyle/>
          <a:p>
            <a:r>
              <a:rPr lang="en-US" dirty="0"/>
              <a:t>The problem with the GRS signal at the poles is </a:t>
            </a:r>
            <a:r>
              <a:rPr lang="en-US" dirty="0" smtClean="0"/>
              <a:t>two-fold</a:t>
            </a:r>
            <a:r>
              <a:rPr lang="en-US" dirty="0"/>
              <a:t>:</a:t>
            </a:r>
          </a:p>
          <a:p>
            <a:pPr marL="914400" lvl="1" indent="-514350">
              <a:buFont typeface="+mj-lt"/>
              <a:buAutoNum type="arabicPeriod"/>
            </a:pPr>
            <a:r>
              <a:rPr lang="en-US" dirty="0"/>
              <a:t>There is an unknown amount of ice </a:t>
            </a:r>
            <a:r>
              <a:rPr lang="en-US" dirty="0" smtClean="0"/>
              <a:t>below </a:t>
            </a:r>
            <a:r>
              <a:rPr lang="en-US" dirty="0"/>
              <a:t>the surface which </a:t>
            </a:r>
            <a:r>
              <a:rPr lang="en-US" u="sng" dirty="0" smtClean="0"/>
              <a:t>decreases</a:t>
            </a:r>
            <a:r>
              <a:rPr lang="en-US" dirty="0" smtClean="0"/>
              <a:t> the gamma ray emissions due to dilution.</a:t>
            </a:r>
          </a:p>
          <a:p>
            <a:pPr marL="914400" lvl="1" indent="-514350">
              <a:buFont typeface="+mj-lt"/>
              <a:buAutoNum type="arabicPeriod"/>
            </a:pPr>
            <a:r>
              <a:rPr lang="en-US" dirty="0" smtClean="0"/>
              <a:t>This same ice enhances thermal neutrons (excitation source of the gamma rays).</a:t>
            </a:r>
          </a:p>
          <a:p>
            <a:pPr marL="1314450" lvl="2" indent="-514350">
              <a:buFont typeface="Wingdings" pitchFamily="2" charset="2"/>
              <a:buChar char="§"/>
            </a:pPr>
            <a:r>
              <a:rPr lang="en-US" dirty="0" smtClean="0"/>
              <a:t>This ultimately </a:t>
            </a:r>
            <a:r>
              <a:rPr lang="en-US" u="sng" dirty="0" smtClean="0"/>
              <a:t>increases</a:t>
            </a:r>
            <a:r>
              <a:rPr lang="en-US" dirty="0" smtClean="0"/>
              <a:t> the emission                            of gamma rays from the regolith that is                 associated with this ice.</a:t>
            </a:r>
            <a:endParaRPr lang="en-US" dirty="0"/>
          </a:p>
          <a:p>
            <a:pPr marL="971550" lvl="1" indent="-514350">
              <a:buFont typeface="+mj-lt"/>
              <a:buAutoNum type="arabicPeriod"/>
            </a:pPr>
            <a:endParaRPr lang="en-US" dirty="0"/>
          </a:p>
        </p:txBody>
      </p:sp>
    </p:spTree>
    <p:extLst>
      <p:ext uri="{BB962C8B-B14F-4D97-AF65-F5344CB8AC3E}">
        <p14:creationId xmlns:p14="http://schemas.microsoft.com/office/powerpoint/2010/main" val="4195206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Statement</a:t>
            </a:r>
            <a:endParaRPr lang="en-US" dirty="0"/>
          </a:p>
        </p:txBody>
      </p:sp>
      <p:sp>
        <p:nvSpPr>
          <p:cNvPr id="3" name="Content Placeholder 2"/>
          <p:cNvSpPr>
            <a:spLocks noGrp="1"/>
          </p:cNvSpPr>
          <p:nvPr>
            <p:ph idx="1"/>
          </p:nvPr>
        </p:nvSpPr>
        <p:spPr>
          <a:xfrm>
            <a:off x="457200" y="1066800"/>
            <a:ext cx="8229600" cy="4525963"/>
          </a:xfrm>
        </p:spPr>
        <p:txBody>
          <a:bodyPr/>
          <a:lstStyle/>
          <a:p>
            <a:r>
              <a:rPr lang="en-US" dirty="0" smtClean="0"/>
              <a:t>Previously, the polar regions have been “masked” before publishing because it was unclear how to accurately process the data.</a:t>
            </a:r>
            <a:endParaRPr lang="en-US"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2080" y="2667000"/>
            <a:ext cx="633984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209800" y="2514600"/>
            <a:ext cx="4724399" cy="369332"/>
          </a:xfrm>
          <a:prstGeom prst="rect">
            <a:avLst/>
          </a:prstGeom>
          <a:solidFill>
            <a:schemeClr val="bg1"/>
          </a:solidFill>
        </p:spPr>
        <p:txBody>
          <a:bodyPr wrap="square" rtlCol="0">
            <a:spAutoFit/>
          </a:bodyPr>
          <a:lstStyle/>
          <a:p>
            <a:pPr algn="ctr"/>
            <a:r>
              <a:rPr lang="en-US" dirty="0" err="1" smtClean="0"/>
              <a:t>Ca</a:t>
            </a:r>
            <a:r>
              <a:rPr lang="en-US" dirty="0" smtClean="0"/>
              <a:t> via old method</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Users\brettaec\Desktop\mars.gif"/>
          <p:cNvPicPr>
            <a:picLocks noChangeAspect="1" noChangeArrowheads="1"/>
          </p:cNvPicPr>
          <p:nvPr/>
        </p:nvPicPr>
        <p:blipFill>
          <a:blip r:embed="rId3" cstate="print"/>
          <a:srcRect/>
          <a:stretch>
            <a:fillRect/>
          </a:stretch>
        </p:blipFill>
        <p:spPr bwMode="auto">
          <a:xfrm>
            <a:off x="6705600" y="4419600"/>
            <a:ext cx="2438400" cy="2438400"/>
          </a:xfrm>
          <a:prstGeom prst="rect">
            <a:avLst/>
          </a:prstGeom>
          <a:noFill/>
        </p:spPr>
      </p:pic>
      <p:sp>
        <p:nvSpPr>
          <p:cNvPr id="2" name="Title 1"/>
          <p:cNvSpPr>
            <a:spLocks noGrp="1"/>
          </p:cNvSpPr>
          <p:nvPr>
            <p:ph type="title"/>
          </p:nvPr>
        </p:nvSpPr>
        <p:spPr/>
        <p:txBody>
          <a:bodyPr/>
          <a:lstStyle/>
          <a:p>
            <a:r>
              <a:rPr lang="en-US" dirty="0" smtClean="0"/>
              <a:t>Approach to Problem</a:t>
            </a:r>
            <a:endParaRPr lang="en-US" dirty="0"/>
          </a:p>
        </p:txBody>
      </p:sp>
      <p:sp>
        <p:nvSpPr>
          <p:cNvPr id="3" name="Content Placeholder 2"/>
          <p:cNvSpPr>
            <a:spLocks noGrp="1"/>
          </p:cNvSpPr>
          <p:nvPr>
            <p:ph idx="1"/>
          </p:nvPr>
        </p:nvSpPr>
        <p:spPr>
          <a:xfrm>
            <a:off x="457200" y="1371600"/>
            <a:ext cx="8229600" cy="4754563"/>
          </a:xfrm>
        </p:spPr>
        <p:txBody>
          <a:bodyPr>
            <a:normAutofit/>
          </a:bodyPr>
          <a:lstStyle/>
          <a:p>
            <a:r>
              <a:rPr lang="en-US" dirty="0" smtClean="0"/>
              <a:t>A new processing method was developed to account for the two competing processes.</a:t>
            </a:r>
          </a:p>
          <a:p>
            <a:r>
              <a:rPr lang="en-US" dirty="0" smtClean="0"/>
              <a:t>Following assumptions are made:</a:t>
            </a:r>
          </a:p>
          <a:p>
            <a:pPr lvl="1"/>
            <a:r>
              <a:rPr lang="en-US" dirty="0"/>
              <a:t>The weight percent of silicon is constant           over the entire planet (ice-free basis                       at the poles</a:t>
            </a:r>
            <a:r>
              <a:rPr lang="en-US" dirty="0" smtClean="0"/>
              <a:t>).</a:t>
            </a:r>
            <a:endParaRPr lang="en-US" dirty="0" smtClean="0"/>
          </a:p>
          <a:p>
            <a:pPr lvl="1"/>
            <a:r>
              <a:rPr lang="en-US" dirty="0" smtClean="0"/>
              <a:t>Other elements experience the same             dilution and neutron excitation as Si.</a:t>
            </a:r>
            <a:endParaRPr 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 to Problem</a:t>
            </a:r>
            <a:endParaRPr lang="en-US" dirty="0"/>
          </a:p>
        </p:txBody>
      </p:sp>
      <p:sp>
        <p:nvSpPr>
          <p:cNvPr id="3" name="Content Placeholder 2"/>
          <p:cNvSpPr>
            <a:spLocks noGrp="1"/>
          </p:cNvSpPr>
          <p:nvPr>
            <p:ph idx="1"/>
          </p:nvPr>
        </p:nvSpPr>
        <p:spPr>
          <a:xfrm>
            <a:off x="381000" y="1265237"/>
            <a:ext cx="8382000" cy="4525963"/>
          </a:xfrm>
        </p:spPr>
        <p:txBody>
          <a:bodyPr/>
          <a:lstStyle/>
          <a:p>
            <a:pPr marL="342900" lvl="1" indent="-342900">
              <a:buFont typeface="Arial" pitchFamily="34" charset="0"/>
              <a:buChar char="•"/>
            </a:pPr>
            <a:r>
              <a:rPr lang="en-US" dirty="0" smtClean="0"/>
              <a:t>Most of this map is between 19 and 21%.  </a:t>
            </a:r>
            <a:r>
              <a:rPr lang="en-US" dirty="0"/>
              <a:t>The </a:t>
            </a:r>
            <a:r>
              <a:rPr lang="en-US" dirty="0" smtClean="0"/>
              <a:t>mid-latitude mean is taken to be </a:t>
            </a:r>
            <a:r>
              <a:rPr lang="en-US" dirty="0"/>
              <a:t>19.9 +/- </a:t>
            </a:r>
            <a:r>
              <a:rPr lang="en-US" dirty="0" smtClean="0"/>
              <a:t>0.9</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900" y="2286000"/>
            <a:ext cx="6934200" cy="433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209800" y="2133600"/>
            <a:ext cx="4724399" cy="369332"/>
          </a:xfrm>
          <a:prstGeom prst="rect">
            <a:avLst/>
          </a:prstGeom>
          <a:solidFill>
            <a:schemeClr val="bg1"/>
          </a:solidFill>
        </p:spPr>
        <p:txBody>
          <a:bodyPr wrap="square" rtlCol="0">
            <a:spAutoFit/>
          </a:bodyPr>
          <a:lstStyle/>
          <a:p>
            <a:pPr algn="ctr"/>
            <a:r>
              <a:rPr lang="en-US" dirty="0" smtClean="0"/>
              <a:t>Si via old method</a:t>
            </a:r>
            <a:endParaRPr lang="en-US" dirty="0"/>
          </a:p>
        </p:txBody>
      </p:sp>
    </p:spTree>
    <p:extLst>
      <p:ext uri="{BB962C8B-B14F-4D97-AF65-F5344CB8AC3E}">
        <p14:creationId xmlns:p14="http://schemas.microsoft.com/office/powerpoint/2010/main" val="2661859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 to Problem</a:t>
            </a:r>
            <a:endParaRPr lang="en-US" dirty="0"/>
          </a:p>
        </p:txBody>
      </p:sp>
      <p:sp>
        <p:nvSpPr>
          <p:cNvPr id="3" name="Content Placeholder 2"/>
          <p:cNvSpPr>
            <a:spLocks noGrp="1"/>
          </p:cNvSpPr>
          <p:nvPr>
            <p:ph idx="1"/>
          </p:nvPr>
        </p:nvSpPr>
        <p:spPr/>
        <p:txBody>
          <a:bodyPr/>
          <a:lstStyle/>
          <a:p>
            <a:r>
              <a:rPr lang="en-US" dirty="0" smtClean="0"/>
              <a:t>By dividing an elemental map by the silicon map and then multiplying by the average value of silicon over the mid-latitudes, the actual concentration over the whole planet is obtained.</a:t>
            </a:r>
          </a:p>
          <a:p>
            <a:endParaRPr lang="en-US" dirty="0" smtClean="0"/>
          </a:p>
        </p:txBody>
      </p:sp>
      <p:pic>
        <p:nvPicPr>
          <p:cNvPr id="4" name="Picture 4" descr="C:\Users\brettaec\Desktop\mars.gif"/>
          <p:cNvPicPr>
            <a:picLocks noChangeAspect="1" noChangeArrowheads="1"/>
          </p:cNvPicPr>
          <p:nvPr/>
        </p:nvPicPr>
        <p:blipFill>
          <a:blip r:embed="rId3" cstate="print"/>
          <a:srcRect/>
          <a:stretch>
            <a:fillRect/>
          </a:stretch>
        </p:blipFill>
        <p:spPr bwMode="auto">
          <a:xfrm>
            <a:off x="6705600" y="4419600"/>
            <a:ext cx="2438400" cy="2438400"/>
          </a:xfrm>
          <a:prstGeom prst="rect">
            <a:avLst/>
          </a:prstGeom>
          <a:noFill/>
        </p:spPr>
      </p:pic>
    </p:spTree>
    <p:extLst>
      <p:ext uri="{BB962C8B-B14F-4D97-AF65-F5344CB8AC3E}">
        <p14:creationId xmlns:p14="http://schemas.microsoft.com/office/powerpoint/2010/main" val="40759081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4" name="Content Placeholder 3"/>
          <p:cNvSpPr>
            <a:spLocks noGrp="1"/>
          </p:cNvSpPr>
          <p:nvPr>
            <p:ph idx="1"/>
          </p:nvPr>
        </p:nvSpPr>
        <p:spPr>
          <a:xfrm>
            <a:off x="457200" y="1219200"/>
            <a:ext cx="8229600" cy="4525963"/>
          </a:xfrm>
        </p:spPr>
        <p:txBody>
          <a:bodyPr/>
          <a:lstStyle/>
          <a:p>
            <a:r>
              <a:rPr lang="en-US" dirty="0" smtClean="0"/>
              <a:t>Polar latitudes now have a concentration</a:t>
            </a:r>
            <a:endParaRPr lang="en-US" dirty="0"/>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1088" y="1676400"/>
            <a:ext cx="6981825" cy="470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209800" y="1840468"/>
            <a:ext cx="4724399" cy="369332"/>
          </a:xfrm>
          <a:prstGeom prst="rect">
            <a:avLst/>
          </a:prstGeom>
          <a:solidFill>
            <a:schemeClr val="bg1"/>
          </a:solidFill>
        </p:spPr>
        <p:txBody>
          <a:bodyPr wrap="square" rtlCol="0">
            <a:spAutoFit/>
          </a:bodyPr>
          <a:lstStyle/>
          <a:p>
            <a:pPr algn="ctr"/>
            <a:r>
              <a:rPr lang="en-US" dirty="0" err="1" smtClean="0"/>
              <a:t>Ca</a:t>
            </a:r>
            <a:r>
              <a:rPr lang="en-US" dirty="0" smtClean="0"/>
              <a:t> via new method</a:t>
            </a:r>
            <a:endParaRPr lang="en-US" dirty="0"/>
          </a:p>
        </p:txBody>
      </p:sp>
    </p:spTree>
    <p:extLst>
      <p:ext uri="{BB962C8B-B14F-4D97-AF65-F5344CB8AC3E}">
        <p14:creationId xmlns:p14="http://schemas.microsoft.com/office/powerpoint/2010/main" val="41470234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781175"/>
            <a:ext cx="5361587" cy="2717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a:xfrm>
            <a:off x="457200" y="1143000"/>
            <a:ext cx="8229600" cy="4525963"/>
          </a:xfrm>
        </p:spPr>
        <p:txBody>
          <a:bodyPr/>
          <a:lstStyle/>
          <a:p>
            <a:r>
              <a:rPr lang="en-US" dirty="0" smtClean="0"/>
              <a:t>Comparison of new map with old map</a:t>
            </a:r>
            <a:endParaRPr lang="en-US" dirty="0"/>
          </a:p>
        </p:txBody>
      </p:sp>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400" y="3962400"/>
            <a:ext cx="5334000" cy="2711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8613" y="4584638"/>
            <a:ext cx="3505200" cy="369332"/>
          </a:xfrm>
          <a:prstGeom prst="rect">
            <a:avLst/>
          </a:prstGeom>
          <a:solidFill>
            <a:schemeClr val="bg1"/>
          </a:solidFill>
        </p:spPr>
        <p:txBody>
          <a:bodyPr wrap="square" rtlCol="0">
            <a:spAutoFit/>
          </a:bodyPr>
          <a:lstStyle/>
          <a:p>
            <a:pPr algn="ctr"/>
            <a:r>
              <a:rPr lang="en-US" dirty="0" err="1" smtClean="0"/>
              <a:t>Ca</a:t>
            </a:r>
            <a:r>
              <a:rPr lang="en-US" dirty="0" smtClean="0"/>
              <a:t> via old method</a:t>
            </a:r>
            <a:endParaRPr lang="en-US" dirty="0"/>
          </a:p>
        </p:txBody>
      </p:sp>
      <p:sp>
        <p:nvSpPr>
          <p:cNvPr id="8" name="TextBox 7"/>
          <p:cNvSpPr txBox="1"/>
          <p:nvPr/>
        </p:nvSpPr>
        <p:spPr>
          <a:xfrm>
            <a:off x="5606143" y="3516868"/>
            <a:ext cx="3505200" cy="369332"/>
          </a:xfrm>
          <a:prstGeom prst="rect">
            <a:avLst/>
          </a:prstGeom>
          <a:solidFill>
            <a:schemeClr val="bg1"/>
          </a:solidFill>
        </p:spPr>
        <p:txBody>
          <a:bodyPr wrap="square" rtlCol="0">
            <a:spAutoFit/>
          </a:bodyPr>
          <a:lstStyle/>
          <a:p>
            <a:pPr algn="ctr"/>
            <a:r>
              <a:rPr lang="en-US" dirty="0" err="1" smtClean="0"/>
              <a:t>Ca</a:t>
            </a:r>
            <a:r>
              <a:rPr lang="en-US" dirty="0" smtClean="0"/>
              <a:t> via new method</a:t>
            </a:r>
            <a:endParaRPr lang="en-US" dirty="0"/>
          </a:p>
        </p:txBody>
      </p:sp>
    </p:spTree>
    <p:extLst>
      <p:ext uri="{BB962C8B-B14F-4D97-AF65-F5344CB8AC3E}">
        <p14:creationId xmlns:p14="http://schemas.microsoft.com/office/powerpoint/2010/main" val="6150141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459</TotalTime>
  <Words>514</Words>
  <Application>Microsoft Office PowerPoint</Application>
  <PresentationFormat>On-screen Show (4:3)</PresentationFormat>
  <Paragraphs>66</Paragraphs>
  <Slides>14</Slides>
  <Notes>13</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Determining the Elemental Composition of the Polar Latitudes of Mars using Gamma Ray Spectroscopy Data from the 2001 Mars Odyssey Investigation</vt:lpstr>
      <vt:lpstr>Problem Statement</vt:lpstr>
      <vt:lpstr>Problem Statement</vt:lpstr>
      <vt:lpstr>Problem Statement</vt:lpstr>
      <vt:lpstr>Approach to Problem</vt:lpstr>
      <vt:lpstr>Approach to Problem</vt:lpstr>
      <vt:lpstr>Approach to Problem</vt:lpstr>
      <vt:lpstr>Results</vt:lpstr>
      <vt:lpstr>Results</vt:lpstr>
      <vt:lpstr>Results</vt:lpstr>
      <vt:lpstr>Results</vt:lpstr>
      <vt:lpstr>Applications of Results</vt:lpstr>
      <vt:lpstr>Applications of Results</vt:lpstr>
      <vt:lpstr>Applications of Results</vt:lpstr>
    </vt:vector>
  </TitlesOfParts>
  <Company>Chemical and Environmental Engineering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Elemental Composition of the Polar Latitudes of Mars</dc:title>
  <dc:creator>brettaec</dc:creator>
  <cp:lastModifiedBy>brettaec</cp:lastModifiedBy>
  <cp:revision>41</cp:revision>
  <dcterms:created xsi:type="dcterms:W3CDTF">2012-04-02T21:46:22Z</dcterms:created>
  <dcterms:modified xsi:type="dcterms:W3CDTF">2012-04-11T23:01:45Z</dcterms:modified>
</cp:coreProperties>
</file>